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6"/>
  </p:notesMasterIdLst>
  <p:sldIdLst>
    <p:sldId id="257" r:id="rId5"/>
    <p:sldId id="271" r:id="rId6"/>
    <p:sldId id="297" r:id="rId7"/>
    <p:sldId id="280" r:id="rId8"/>
    <p:sldId id="281" r:id="rId9"/>
    <p:sldId id="298" r:id="rId10"/>
    <p:sldId id="282" r:id="rId11"/>
    <p:sldId id="283" r:id="rId12"/>
    <p:sldId id="284" r:id="rId13"/>
    <p:sldId id="285" r:id="rId14"/>
    <p:sldId id="288" r:id="rId15"/>
    <p:sldId id="299" r:id="rId16"/>
    <p:sldId id="289" r:id="rId17"/>
    <p:sldId id="290" r:id="rId18"/>
    <p:sldId id="293" r:id="rId19"/>
    <p:sldId id="294" r:id="rId20"/>
    <p:sldId id="291" r:id="rId21"/>
    <p:sldId id="295" r:id="rId22"/>
    <p:sldId id="296" r:id="rId23"/>
    <p:sldId id="300" r:id="rId24"/>
    <p:sldId id="29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6" autoAdjust="0"/>
    <p:restoredTop sz="94131" autoAdjust="0"/>
  </p:normalViewPr>
  <p:slideViewPr>
    <p:cSldViewPr snapToGrid="0">
      <p:cViewPr varScale="1">
        <p:scale>
          <a:sx n="153" d="100"/>
          <a:sy n="153" d="100"/>
        </p:scale>
        <p:origin x="60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jpg>
</file>

<file path=ppt/media/image4.jpg>
</file>

<file path=ppt/media/image5.gif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304943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604448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08965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592246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385797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474573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628357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03363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531705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55097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531492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610768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43066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59610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81387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76939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235921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49778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081717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21779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03/09/2023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g"/><Relationship Id="rId7" Type="http://schemas.openxmlformats.org/officeDocument/2006/relationships/hyperlink" Target="https://freesvg.org/red-t-shir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hyperlink" Target="https://openclipart.org/detail/73765/t-shirt_yelow" TargetMode="External"/><Relationship Id="rId5" Type="http://schemas.openxmlformats.org/officeDocument/2006/relationships/hyperlink" Target="https://freesvg.org/blue-t-shirt-vector-clip-art11657" TargetMode="External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openxmlformats.org/officeDocument/2006/relationships/hyperlink" Target="https://openclipart.org/detail/118633/green-2-tshirt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jpg"/><Relationship Id="rId7" Type="http://schemas.openxmlformats.org/officeDocument/2006/relationships/hyperlink" Target="https://freesvg.org/red-t-shirt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hyperlink" Target="https://openclipart.org/detail/118633/green-2-tshirt" TargetMode="External"/><Relationship Id="rId5" Type="http://schemas.openxmlformats.org/officeDocument/2006/relationships/hyperlink" Target="https://freesvg.org/blue-t-shirt-vector-clip-art11657" TargetMode="External"/><Relationship Id="rId10" Type="http://schemas.openxmlformats.org/officeDocument/2006/relationships/image" Target="../media/image10.png"/><Relationship Id="rId4" Type="http://schemas.openxmlformats.org/officeDocument/2006/relationships/image" Target="../media/image8.png"/><Relationship Id="rId9" Type="http://schemas.openxmlformats.org/officeDocument/2006/relationships/hyperlink" Target="https://openclipart.org/detail/73765/t-shirt_yelow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jpg"/><Relationship Id="rId7" Type="http://schemas.openxmlformats.org/officeDocument/2006/relationships/hyperlink" Target="https://freesvg.org/blue-t-shirt-vector-clip-art11657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hyperlink" Target="https://openclipart.org/detail/118633/green-2-tshirt" TargetMode="External"/><Relationship Id="rId5" Type="http://schemas.openxmlformats.org/officeDocument/2006/relationships/hyperlink" Target="https://freesvg.org/red-t-shirt" TargetMode="External"/><Relationship Id="rId10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hyperlink" Target="https://openclipart.org/detail/73765/t-shirt_yelow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clipart.org/detail/118633/green-2-tshirt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reesvg.org/red-t-shirt" TargetMode="External"/><Relationship Id="rId5" Type="http://schemas.openxmlformats.org/officeDocument/2006/relationships/image" Target="../media/image9.png"/><Relationship Id="rId10" Type="http://schemas.openxmlformats.org/officeDocument/2006/relationships/hyperlink" Target="https://openclipart.org/detail/73765/t-shirt_yelow" TargetMode="External"/><Relationship Id="rId4" Type="http://schemas.openxmlformats.org/officeDocument/2006/relationships/hyperlink" Target="https://freesvg.org/blue-t-shirt-vector-clip-art11657" TargetMode="External"/><Relationship Id="rId9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clipart.org/detail/118633/green-2-tshirt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reesvg.org/red-t-shirt" TargetMode="External"/><Relationship Id="rId5" Type="http://schemas.openxmlformats.org/officeDocument/2006/relationships/image" Target="../media/image9.png"/><Relationship Id="rId10" Type="http://schemas.openxmlformats.org/officeDocument/2006/relationships/hyperlink" Target="https://openclipart.org/detail/73765/t-shirt_yelow" TargetMode="External"/><Relationship Id="rId4" Type="http://schemas.openxmlformats.org/officeDocument/2006/relationships/hyperlink" Target="https://freesvg.org/blue-t-shirt-vector-clip-art11657" TargetMode="External"/><Relationship Id="rId9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clipart.org/detail/118633/green-2-tshirt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freesvg.org/red-t-shirt" TargetMode="External"/><Relationship Id="rId5" Type="http://schemas.openxmlformats.org/officeDocument/2006/relationships/image" Target="../media/image9.png"/><Relationship Id="rId10" Type="http://schemas.openxmlformats.org/officeDocument/2006/relationships/hyperlink" Target="https://openclipart.org/detail/73765/t-shirt_yelow" TargetMode="External"/><Relationship Id="rId4" Type="http://schemas.openxmlformats.org/officeDocument/2006/relationships/hyperlink" Target="https://freesvg.org/blue-t-shirt-vector-clip-art11657" TargetMode="External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ickr.com/photos/85546319@N04/10062790545" TargetMode="External"/><Relationship Id="rId3" Type="http://schemas.openxmlformats.org/officeDocument/2006/relationships/image" Target="../media/image1.jpg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hyperlink" Target="https://ratapelada.blogspot.com/2018/11/pringles-crujiente-placer-no-lo-puedes.html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creativecommons.org/licenses/by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PH" b="1" dirty="0"/>
              <a:t>Stack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PH" sz="2000" b="1" dirty="0"/>
              <a:t>Presented by:</a:t>
            </a:r>
          </a:p>
          <a:p>
            <a:pPr algn="l"/>
            <a:r>
              <a:rPr lang="en-PH" sz="2000" dirty="0" err="1"/>
              <a:t>Elizer</a:t>
            </a:r>
            <a:r>
              <a:rPr lang="en-PH" sz="2000" dirty="0"/>
              <a:t> </a:t>
            </a:r>
            <a:r>
              <a:rPr lang="en-PH" sz="2000" dirty="0" err="1"/>
              <a:t>Ponio</a:t>
            </a:r>
            <a:r>
              <a:rPr lang="en-PH" sz="2000" dirty="0"/>
              <a:t> Jr.</a:t>
            </a:r>
          </a:p>
          <a:p>
            <a:pPr algn="l"/>
            <a:r>
              <a:rPr lang="en-PH" sz="2000" dirty="0"/>
              <a:t>Department of Computer Science</a:t>
            </a:r>
          </a:p>
          <a:p>
            <a:pPr algn="l"/>
            <a:r>
              <a:rPr lang="en-PH" sz="2000" dirty="0"/>
              <a:t>College of Computing and Information Technologies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Size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Shows the total number of elements of the stack</a:t>
            </a:r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34794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Peek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Shows the top element of the stack</a:t>
            </a:r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03349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lvl="1"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C53C4E8-57FE-70E8-EBAB-A6A9538BFF35}"/>
              </a:ext>
            </a:extLst>
          </p:cNvPr>
          <p:cNvSpPr txBox="1">
            <a:spLocks/>
          </p:cNvSpPr>
          <p:nvPr/>
        </p:nvSpPr>
        <p:spPr>
          <a:xfrm>
            <a:off x="459203" y="1283707"/>
            <a:ext cx="11273589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What is a Stack?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Stack Operations</a:t>
            </a: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Light (Headings)"/>
            </a:endParaRPr>
          </a:p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latin typeface="Calibri Light (Headings)"/>
              </a:rPr>
              <a:t>Implementations of a Stack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Applications of a Stack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</p:txBody>
      </p:sp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837D700E-29C7-DBCC-99DB-C92D51C6EF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61439" y="1518780"/>
            <a:ext cx="597907" cy="597907"/>
          </a:xfrm>
          <a:prstGeom prst="rect">
            <a:avLst/>
          </a:prstGeom>
        </p:spPr>
      </p:pic>
      <p:pic>
        <p:nvPicPr>
          <p:cNvPr id="2" name="Graphic 1" descr="Checkmark with solid fill">
            <a:extLst>
              <a:ext uri="{FF2B5EF4-FFF2-40B4-BE49-F238E27FC236}">
                <a16:creationId xmlns:a16="http://schemas.microsoft.com/office/drawing/2014/main" id="{E215CB75-DBFE-0AB7-7009-038511A93C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61439" y="2253641"/>
            <a:ext cx="597907" cy="59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30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Implementation of Stack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Because a stack is a </a:t>
            </a:r>
            <a:r>
              <a:rPr lang="en-US" sz="3000" b="1" dirty="0"/>
              <a:t>linear data structure</a:t>
            </a:r>
            <a:r>
              <a:rPr lang="en-US" sz="3000" dirty="0"/>
              <a:t>, it is possible to implement it or manually build it using a </a:t>
            </a:r>
            <a:r>
              <a:rPr lang="en-US" sz="3000" b="1" dirty="0"/>
              <a:t>list or a linked list.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b="1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b="1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b="1" dirty="0"/>
          </a:p>
          <a:p>
            <a:pPr algn="l"/>
            <a:endParaRPr lang="en-US" sz="3000" b="1" dirty="0"/>
          </a:p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5382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Stack</a:t>
            </a:r>
            <a:r>
              <a:rPr lang="en-US" sz="5000" b="1" i="0" dirty="0">
                <a:effectLst/>
              </a:rPr>
              <a:t> implementation using Lists</a:t>
            </a:r>
            <a:endParaRPr lang="en-PH" sz="5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9D1453-75F7-57B1-AD86-D3F46D5E27F8}"/>
              </a:ext>
            </a:extLst>
          </p:cNvPr>
          <p:cNvSpPr txBox="1"/>
          <p:nvPr/>
        </p:nvSpPr>
        <p:spPr>
          <a:xfrm>
            <a:off x="1063535" y="3694784"/>
            <a:ext cx="28207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Push Sequence:</a:t>
            </a:r>
          </a:p>
          <a:p>
            <a:endParaRPr lang="en-PH" b="1" dirty="0"/>
          </a:p>
          <a:p>
            <a:r>
              <a:rPr lang="en-PH" dirty="0"/>
              <a:t>Push (Blue Shirt)</a:t>
            </a:r>
          </a:p>
          <a:p>
            <a:r>
              <a:rPr lang="en-PH" dirty="0"/>
              <a:t>Push (Red Shirt)</a:t>
            </a:r>
          </a:p>
          <a:p>
            <a:r>
              <a:rPr lang="en-PH" dirty="0"/>
              <a:t>Push (Yellow Shirt)</a:t>
            </a:r>
          </a:p>
          <a:p>
            <a:r>
              <a:rPr lang="en-PH" dirty="0"/>
              <a:t>Push (Green Shirt)</a:t>
            </a:r>
          </a:p>
          <a:p>
            <a:endParaRPr lang="en-PH" dirty="0"/>
          </a:p>
          <a:p>
            <a:endParaRPr lang="en-PH" dirty="0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EF2D023-8AA3-C0A9-D29B-CBC2D2F1DB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110855"/>
              </p:ext>
            </p:extLst>
          </p:nvPr>
        </p:nvGraphicFramePr>
        <p:xfrm>
          <a:off x="1098139" y="1934384"/>
          <a:ext cx="8128000" cy="101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249415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6811302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250821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43850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Blue Shirt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Red Shirt</a:t>
                      </a:r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Yellow Shirt</a:t>
                      </a:r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Green Shirt</a:t>
                      </a:r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66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3 </a:t>
                      </a:r>
                      <a:r>
                        <a:rPr lang="en-PH" b="1" dirty="0">
                          <a:solidFill>
                            <a:srgbClr val="FF0000"/>
                          </a:solidFill>
                        </a:rPr>
                        <a:t>(TOP)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5519892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5899B351-6E86-EC67-EA63-63884EB780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48101" y="5335103"/>
            <a:ext cx="545921" cy="545921"/>
          </a:xfrm>
          <a:prstGeom prst="rect">
            <a:avLst/>
          </a:prstGeom>
        </p:spPr>
      </p:pic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E7805405-62A9-D8B6-F101-E4F92391F41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485466" y="3532910"/>
            <a:ext cx="500655" cy="545921"/>
          </a:xfrm>
          <a:prstGeom prst="rect">
            <a:avLst/>
          </a:prstGeom>
        </p:spPr>
      </p:pic>
      <p:pic>
        <p:nvPicPr>
          <p:cNvPr id="26" name="Picture 25" descr="Diagram&#10;&#10;Description automatically generated with low confidence">
            <a:extLst>
              <a:ext uri="{FF2B5EF4-FFF2-40B4-BE49-F238E27FC236}">
                <a16:creationId xmlns:a16="http://schemas.microsoft.com/office/drawing/2014/main" id="{224C7777-5A04-AE76-6E42-09F1556BA9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0448100" y="4152940"/>
            <a:ext cx="545921" cy="54592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837501" y="1317388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920714" y="1296958"/>
            <a:ext cx="545921" cy="539180"/>
          </a:xfrm>
          <a:prstGeom prst="rect">
            <a:avLst/>
          </a:prstGeom>
        </p:spPr>
      </p:pic>
      <p:pic>
        <p:nvPicPr>
          <p:cNvPr id="29" name="Picture 28" descr="Diagram&#10;&#10;Description automatically generated with low confidence">
            <a:extLst>
              <a:ext uri="{FF2B5EF4-FFF2-40B4-BE49-F238E27FC236}">
                <a16:creationId xmlns:a16="http://schemas.microsoft.com/office/drawing/2014/main" id="{F0AA8856-CBD9-9170-31D3-E789AC8FE01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5906580" y="1293587"/>
            <a:ext cx="545921" cy="545921"/>
          </a:xfrm>
          <a:prstGeom prst="rect">
            <a:avLst/>
          </a:prstGeom>
        </p:spPr>
      </p:pic>
      <p:pic>
        <p:nvPicPr>
          <p:cNvPr id="30" name="Picture 29" descr="Diagram&#10;&#10;Description automatically generated">
            <a:extLst>
              <a:ext uri="{FF2B5EF4-FFF2-40B4-BE49-F238E27FC236}">
                <a16:creationId xmlns:a16="http://schemas.microsoft.com/office/drawing/2014/main" id="{7FD09284-0307-0253-E160-5FB1B77DF8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989793" y="1284480"/>
            <a:ext cx="500655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554026"/>
              </p:ext>
            </p:extLst>
          </p:nvPr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Green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Yellow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Red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Blue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1972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Push operation 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9D1453-75F7-57B1-AD86-D3F46D5E27F8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Push Sequence: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EF2D023-8AA3-C0A9-D29B-CBC2D2F1DB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0336811"/>
              </p:ext>
            </p:extLst>
          </p:nvPr>
        </p:nvGraphicFramePr>
        <p:xfrm>
          <a:off x="1098139" y="1934384"/>
          <a:ext cx="8128000" cy="101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249415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6811302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250821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43850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dirty="0"/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66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3 </a:t>
                      </a:r>
                      <a:endParaRPr lang="en-PH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5519892"/>
                  </a:ext>
                </a:extLst>
              </a:tr>
            </a:tbl>
          </a:graphicData>
        </a:graphic>
      </p:graphicFrame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837501" y="1259205"/>
            <a:ext cx="545921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624846"/>
              </p:ext>
            </p:extLst>
          </p:nvPr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E69FB9D7-1D76-44ED-1581-92874D881B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62832" y="5358269"/>
            <a:ext cx="545921" cy="5459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5B6A71-EA6A-BC06-B4B3-36F0BED54F3E}"/>
              </a:ext>
            </a:extLst>
          </p:cNvPr>
          <p:cNvSpPr txBox="1"/>
          <p:nvPr/>
        </p:nvSpPr>
        <p:spPr>
          <a:xfrm>
            <a:off x="1532611" y="2070512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2FAA83-41FF-8CBF-2008-51F174926A89}"/>
              </a:ext>
            </a:extLst>
          </p:cNvPr>
          <p:cNvSpPr txBox="1"/>
          <p:nvPr/>
        </p:nvSpPr>
        <p:spPr>
          <a:xfrm>
            <a:off x="1063534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(“Blue Shirt”)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3FBCC3-4573-0F0F-8EC2-7D331720FD53}"/>
              </a:ext>
            </a:extLst>
          </p:cNvPr>
          <p:cNvSpPr txBox="1"/>
          <p:nvPr/>
        </p:nvSpPr>
        <p:spPr>
          <a:xfrm>
            <a:off x="8645748" y="5372786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E7C2D5-6966-A2FD-1142-E7157E3DEC01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(“Red Shirt”)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7FE392-FA8B-E4F9-C74E-4E32A74D9451}"/>
              </a:ext>
            </a:extLst>
          </p:cNvPr>
          <p:cNvGrpSpPr/>
          <p:nvPr/>
        </p:nvGrpSpPr>
        <p:grpSpPr>
          <a:xfrm>
            <a:off x="3615824" y="1296958"/>
            <a:ext cx="7378197" cy="4001197"/>
            <a:chOff x="3615824" y="1296958"/>
            <a:chExt cx="7378197" cy="4001197"/>
          </a:xfrm>
        </p:grpSpPr>
        <p:pic>
          <p:nvPicPr>
            <p:cNvPr id="17" name="Picture 16" descr="A picture containing shirt&#10;&#10;Description automatically generated">
              <a:extLst>
                <a:ext uri="{FF2B5EF4-FFF2-40B4-BE49-F238E27FC236}">
                  <a16:creationId xmlns:a16="http://schemas.microsoft.com/office/drawing/2014/main" id="{CBC0D990-F61C-886D-0174-0C9734DFF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10448100" y="4758975"/>
              <a:ext cx="545921" cy="539180"/>
            </a:xfrm>
            <a:prstGeom prst="rect">
              <a:avLst/>
            </a:prstGeom>
          </p:spPr>
        </p:pic>
        <p:pic>
          <p:nvPicPr>
            <p:cNvPr id="28" name="Picture 27" descr="A picture containing shirt&#10;&#10;Description automatically generated">
              <a:extLst>
                <a:ext uri="{FF2B5EF4-FFF2-40B4-BE49-F238E27FC236}">
                  <a16:creationId xmlns:a16="http://schemas.microsoft.com/office/drawing/2014/main" id="{6BE3D923-EBC4-EEEF-2D1F-D1409C2B1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3920714" y="1296958"/>
              <a:ext cx="545921" cy="53918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F115CEE-E235-4D4E-1E6C-C43EC955CAE5}"/>
                </a:ext>
              </a:extLst>
            </p:cNvPr>
            <p:cNvSpPr txBox="1"/>
            <p:nvPr/>
          </p:nvSpPr>
          <p:spPr>
            <a:xfrm>
              <a:off x="3615824" y="2056995"/>
              <a:ext cx="1155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Red Shirt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7D901AC-4A5F-0473-6B23-69F7558EE895}"/>
                </a:ext>
              </a:extLst>
            </p:cNvPr>
            <p:cNvSpPr txBox="1"/>
            <p:nvPr/>
          </p:nvSpPr>
          <p:spPr>
            <a:xfrm>
              <a:off x="8645748" y="4785180"/>
              <a:ext cx="1155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Red Shirt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4E78F6B-3F0C-B8DF-E142-4332C2548AB7}"/>
              </a:ext>
            </a:extLst>
          </p:cNvPr>
          <p:cNvGrpSpPr/>
          <p:nvPr/>
        </p:nvGrpSpPr>
        <p:grpSpPr>
          <a:xfrm>
            <a:off x="5465209" y="1293587"/>
            <a:ext cx="5528812" cy="3405274"/>
            <a:chOff x="5465209" y="1293587"/>
            <a:chExt cx="5528812" cy="3405274"/>
          </a:xfrm>
        </p:grpSpPr>
        <p:pic>
          <p:nvPicPr>
            <p:cNvPr id="26" name="Picture 2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224C7777-5A04-AE76-6E42-09F1556BA9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10448100" y="4152940"/>
              <a:ext cx="545921" cy="545921"/>
            </a:xfrm>
            <a:prstGeom prst="rect">
              <a:avLst/>
            </a:prstGeom>
          </p:spPr>
        </p:pic>
        <p:pic>
          <p:nvPicPr>
            <p:cNvPr id="29" name="Picture 2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F0AA8856-CBD9-9170-31D3-E789AC8F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5906580" y="1293587"/>
              <a:ext cx="545921" cy="545921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08FE999-4863-F223-3AA6-127C41BDAB52}"/>
                </a:ext>
              </a:extLst>
            </p:cNvPr>
            <p:cNvSpPr txBox="1"/>
            <p:nvPr/>
          </p:nvSpPr>
          <p:spPr>
            <a:xfrm>
              <a:off x="5465209" y="2078988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CC4A1A5-8137-8664-3CCF-74C048507E63}"/>
                </a:ext>
              </a:extLst>
            </p:cNvPr>
            <p:cNvSpPr txBox="1"/>
            <p:nvPr/>
          </p:nvSpPr>
          <p:spPr>
            <a:xfrm>
              <a:off x="8517354" y="4254972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A2316301-B622-6F7D-A988-42F5DB2C427E}"/>
              </a:ext>
            </a:extLst>
          </p:cNvPr>
          <p:cNvSpPr txBox="1"/>
          <p:nvPr/>
        </p:nvSpPr>
        <p:spPr>
          <a:xfrm>
            <a:off x="1063532" y="4762915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(“Yellow Shirt”)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F499E92-49DB-EEB7-ECAE-FAE080DBDD72}"/>
              </a:ext>
            </a:extLst>
          </p:cNvPr>
          <p:cNvSpPr txBox="1"/>
          <p:nvPr/>
        </p:nvSpPr>
        <p:spPr>
          <a:xfrm>
            <a:off x="1046809" y="5096358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(“Green Shirt”)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841BA5D-4575-31E6-8BC0-F4F3E6055E56}"/>
              </a:ext>
            </a:extLst>
          </p:cNvPr>
          <p:cNvGrpSpPr/>
          <p:nvPr/>
        </p:nvGrpSpPr>
        <p:grpSpPr>
          <a:xfrm>
            <a:off x="7525789" y="1284480"/>
            <a:ext cx="3460332" cy="2794351"/>
            <a:chOff x="7525789" y="1284480"/>
            <a:chExt cx="3460332" cy="2794351"/>
          </a:xfrm>
        </p:grpSpPr>
        <p:pic>
          <p:nvPicPr>
            <p:cNvPr id="24" name="Picture 23" descr="Diagram&#10;&#10;Description automatically generated">
              <a:extLst>
                <a:ext uri="{FF2B5EF4-FFF2-40B4-BE49-F238E27FC236}">
                  <a16:creationId xmlns:a16="http://schemas.microsoft.com/office/drawing/2014/main" id="{E7805405-62A9-D8B6-F101-E4F92391F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10485466" y="3532910"/>
              <a:ext cx="500655" cy="545921"/>
            </a:xfrm>
            <a:prstGeom prst="rect">
              <a:avLst/>
            </a:prstGeom>
          </p:spPr>
        </p:pic>
        <p:pic>
          <p:nvPicPr>
            <p:cNvPr id="30" name="Picture 29" descr="Diagram&#10;&#10;Description automatically generated">
              <a:extLst>
                <a:ext uri="{FF2B5EF4-FFF2-40B4-BE49-F238E27FC236}">
                  <a16:creationId xmlns:a16="http://schemas.microsoft.com/office/drawing/2014/main" id="{7FD09284-0307-0253-E160-5FB1B77DF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7989793" y="1284480"/>
              <a:ext cx="500655" cy="54592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E294A7E-9AD2-6237-23A3-9D3897029C4C}"/>
                </a:ext>
              </a:extLst>
            </p:cNvPr>
            <p:cNvSpPr txBox="1"/>
            <p:nvPr/>
          </p:nvSpPr>
          <p:spPr>
            <a:xfrm>
              <a:off x="7525789" y="2079613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E9802A0-DC44-241F-7C09-E15160BA19C1}"/>
                </a:ext>
              </a:extLst>
            </p:cNvPr>
            <p:cNvSpPr txBox="1"/>
            <p:nvPr/>
          </p:nvSpPr>
          <p:spPr>
            <a:xfrm>
              <a:off x="8527521" y="3660138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771247C-93D5-9CC7-A422-ADECD5FEEDEE}"/>
              </a:ext>
            </a:extLst>
          </p:cNvPr>
          <p:cNvSpPr txBox="1"/>
          <p:nvPr/>
        </p:nvSpPr>
        <p:spPr>
          <a:xfrm>
            <a:off x="8391377" y="2575972"/>
            <a:ext cx="738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>
                <a:solidFill>
                  <a:srgbClr val="FF0000"/>
                </a:solidFill>
              </a:rPr>
              <a:t>(TOP)</a:t>
            </a:r>
          </a:p>
        </p:txBody>
      </p:sp>
    </p:spTree>
    <p:extLst>
      <p:ext uri="{BB962C8B-B14F-4D97-AF65-F5344CB8AC3E}">
        <p14:creationId xmlns:p14="http://schemas.microsoft.com/office/powerpoint/2010/main" val="230101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3" grpId="0"/>
      <p:bldP spid="35" grpId="0"/>
      <p:bldP spid="36" grpId="0"/>
      <p:bldP spid="39" grpId="0"/>
      <p:bldP spid="40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Pop operation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9D1453-75F7-57B1-AD86-D3F46D5E27F8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Pop Sequence: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EF2D023-8AA3-C0A9-D29B-CBC2D2F1DB08}"/>
              </a:ext>
            </a:extLst>
          </p:cNvPr>
          <p:cNvGraphicFramePr>
            <a:graphicFrameLocks noGrp="1"/>
          </p:cNvGraphicFramePr>
          <p:nvPr/>
        </p:nvGraphicFramePr>
        <p:xfrm>
          <a:off x="1098139" y="1934384"/>
          <a:ext cx="8128000" cy="101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249415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6811302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250821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43850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dirty="0"/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66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3 </a:t>
                      </a:r>
                      <a:endParaRPr lang="en-PH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5519892"/>
                  </a:ext>
                </a:extLst>
              </a:tr>
            </a:tbl>
          </a:graphicData>
        </a:graphic>
      </p:graphicFrame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837501" y="1259205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920714" y="1296958"/>
            <a:ext cx="545921" cy="539180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042585"/>
              </p:ext>
            </p:extLst>
          </p:nvPr>
        </p:nvGraphicFramePr>
        <p:xfrm>
          <a:off x="8207599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E69FB9D7-1D76-44ED-1581-92874D881B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462832" y="5358269"/>
            <a:ext cx="545921" cy="5459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5B6A71-EA6A-BC06-B4B3-36F0BED54F3E}"/>
              </a:ext>
            </a:extLst>
          </p:cNvPr>
          <p:cNvSpPr txBox="1"/>
          <p:nvPr/>
        </p:nvSpPr>
        <p:spPr>
          <a:xfrm>
            <a:off x="1532611" y="2070512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F115CEE-E235-4D4E-1E6C-C43EC955CAE5}"/>
              </a:ext>
            </a:extLst>
          </p:cNvPr>
          <p:cNvSpPr txBox="1"/>
          <p:nvPr/>
        </p:nvSpPr>
        <p:spPr>
          <a:xfrm>
            <a:off x="3615824" y="2056995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Red Shirt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2FAA83-41FF-8CBF-2008-51F174926A89}"/>
              </a:ext>
            </a:extLst>
          </p:cNvPr>
          <p:cNvSpPr txBox="1"/>
          <p:nvPr/>
        </p:nvSpPr>
        <p:spPr>
          <a:xfrm>
            <a:off x="1063532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3FBCC3-4573-0F0F-8EC2-7D331720FD53}"/>
              </a:ext>
            </a:extLst>
          </p:cNvPr>
          <p:cNvSpPr txBox="1"/>
          <p:nvPr/>
        </p:nvSpPr>
        <p:spPr>
          <a:xfrm>
            <a:off x="8645748" y="5372786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E7C2D5-6966-A2FD-1142-E7157E3DEC01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7D901AC-4A5F-0473-6B23-69F7558EE895}"/>
              </a:ext>
            </a:extLst>
          </p:cNvPr>
          <p:cNvSpPr txBox="1"/>
          <p:nvPr/>
        </p:nvSpPr>
        <p:spPr>
          <a:xfrm>
            <a:off x="8645748" y="478518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Red Shirt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EE8C8F2-BF2C-4FD7-BF02-D5A9AAFAEEF9}"/>
              </a:ext>
            </a:extLst>
          </p:cNvPr>
          <p:cNvGrpSpPr/>
          <p:nvPr/>
        </p:nvGrpSpPr>
        <p:grpSpPr>
          <a:xfrm>
            <a:off x="5465209" y="1293587"/>
            <a:ext cx="5528812" cy="3405274"/>
            <a:chOff x="5465209" y="1293587"/>
            <a:chExt cx="5528812" cy="3405274"/>
          </a:xfrm>
        </p:grpSpPr>
        <p:pic>
          <p:nvPicPr>
            <p:cNvPr id="26" name="Picture 2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224C7777-5A04-AE76-6E42-09F1556BA9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10448100" y="4152940"/>
              <a:ext cx="545921" cy="545921"/>
            </a:xfrm>
            <a:prstGeom prst="rect">
              <a:avLst/>
            </a:prstGeom>
          </p:spPr>
        </p:pic>
        <p:pic>
          <p:nvPicPr>
            <p:cNvPr id="29" name="Picture 2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F0AA8856-CBD9-9170-31D3-E789AC8F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5906580" y="1293587"/>
              <a:ext cx="545921" cy="545921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08FE999-4863-F223-3AA6-127C41BDAB52}"/>
                </a:ext>
              </a:extLst>
            </p:cNvPr>
            <p:cNvSpPr txBox="1"/>
            <p:nvPr/>
          </p:nvSpPr>
          <p:spPr>
            <a:xfrm>
              <a:off x="5465209" y="2078988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CC4A1A5-8137-8664-3CCF-74C048507E63}"/>
                </a:ext>
              </a:extLst>
            </p:cNvPr>
            <p:cNvSpPr txBox="1"/>
            <p:nvPr/>
          </p:nvSpPr>
          <p:spPr>
            <a:xfrm>
              <a:off x="8517354" y="4254972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5E5CFF7-634C-6566-0D5E-DCC4995E26E7}"/>
              </a:ext>
            </a:extLst>
          </p:cNvPr>
          <p:cNvGrpSpPr/>
          <p:nvPr/>
        </p:nvGrpSpPr>
        <p:grpSpPr>
          <a:xfrm>
            <a:off x="7525789" y="1284480"/>
            <a:ext cx="3460332" cy="2794351"/>
            <a:chOff x="7525789" y="1284480"/>
            <a:chExt cx="3460332" cy="2794351"/>
          </a:xfrm>
        </p:grpSpPr>
        <p:pic>
          <p:nvPicPr>
            <p:cNvPr id="24" name="Picture 23" descr="Diagram&#10;&#10;Description automatically generated">
              <a:extLst>
                <a:ext uri="{FF2B5EF4-FFF2-40B4-BE49-F238E27FC236}">
                  <a16:creationId xmlns:a16="http://schemas.microsoft.com/office/drawing/2014/main" id="{E7805405-62A9-D8B6-F101-E4F92391F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10485466" y="3532910"/>
              <a:ext cx="500655" cy="545921"/>
            </a:xfrm>
            <a:prstGeom prst="rect">
              <a:avLst/>
            </a:prstGeom>
          </p:spPr>
        </p:pic>
        <p:pic>
          <p:nvPicPr>
            <p:cNvPr id="30" name="Picture 29" descr="Diagram&#10;&#10;Description automatically generated">
              <a:extLst>
                <a:ext uri="{FF2B5EF4-FFF2-40B4-BE49-F238E27FC236}">
                  <a16:creationId xmlns:a16="http://schemas.microsoft.com/office/drawing/2014/main" id="{7FD09284-0307-0253-E160-5FB1B77DF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7989793" y="1284480"/>
              <a:ext cx="500655" cy="54592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E294A7E-9AD2-6237-23A3-9D3897029C4C}"/>
                </a:ext>
              </a:extLst>
            </p:cNvPr>
            <p:cNvSpPr txBox="1"/>
            <p:nvPr/>
          </p:nvSpPr>
          <p:spPr>
            <a:xfrm>
              <a:off x="7525789" y="2079613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E9802A0-DC44-241F-7C09-E15160BA19C1}"/>
                </a:ext>
              </a:extLst>
            </p:cNvPr>
            <p:cNvSpPr txBox="1"/>
            <p:nvPr/>
          </p:nvSpPr>
          <p:spPr>
            <a:xfrm>
              <a:off x="8527521" y="3660138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6D9EB5EE-6512-C70B-9987-26B1089E53BA}"/>
              </a:ext>
            </a:extLst>
          </p:cNvPr>
          <p:cNvSpPr txBox="1"/>
          <p:nvPr/>
        </p:nvSpPr>
        <p:spPr>
          <a:xfrm>
            <a:off x="1063532" y="47949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235C377-6815-04DD-43AC-53BB27293B09}"/>
              </a:ext>
            </a:extLst>
          </p:cNvPr>
          <p:cNvSpPr txBox="1"/>
          <p:nvPr/>
        </p:nvSpPr>
        <p:spPr>
          <a:xfrm>
            <a:off x="1063532" y="5151337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45911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3" grpId="0"/>
      <p:bldP spid="33" grpId="0"/>
      <p:bldP spid="35" grpId="0"/>
      <p:bldP spid="36" grpId="0"/>
      <p:bldP spid="37" grpId="0"/>
      <p:bldP spid="34" grpId="0"/>
      <p:bldP spid="4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US" sz="4000" b="1" i="0" dirty="0">
                <a:effectLst/>
              </a:rPr>
              <a:t>Stack Implementation usin</a:t>
            </a:r>
            <a:r>
              <a:rPr lang="en-US" sz="4000" b="1" dirty="0"/>
              <a:t>g Linked Lists</a:t>
            </a:r>
            <a:endParaRPr lang="en-PH" sz="4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899B351-6E86-EC67-EA63-63884EB78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448101" y="5335103"/>
            <a:ext cx="545921" cy="545921"/>
          </a:xfrm>
          <a:prstGeom prst="rect">
            <a:avLst/>
          </a:prstGeom>
        </p:spPr>
      </p:pic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E7805405-62A9-D8B6-F101-E4F92391F4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485466" y="3532910"/>
            <a:ext cx="500655" cy="545921"/>
          </a:xfrm>
          <a:prstGeom prst="rect">
            <a:avLst/>
          </a:prstGeom>
        </p:spPr>
      </p:pic>
      <p:pic>
        <p:nvPicPr>
          <p:cNvPr id="26" name="Picture 25" descr="Diagram&#10;&#10;Description automatically generated with low confidence">
            <a:extLst>
              <a:ext uri="{FF2B5EF4-FFF2-40B4-BE49-F238E27FC236}">
                <a16:creationId xmlns:a16="http://schemas.microsoft.com/office/drawing/2014/main" id="{224C7777-5A04-AE76-6E42-09F1556BA9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10448100" y="4152940"/>
            <a:ext cx="545921" cy="54592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972999" y="1474124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912419" y="1474124"/>
            <a:ext cx="545921" cy="539180"/>
          </a:xfrm>
          <a:prstGeom prst="rect">
            <a:avLst/>
          </a:prstGeom>
        </p:spPr>
      </p:pic>
      <p:pic>
        <p:nvPicPr>
          <p:cNvPr id="29" name="Picture 28" descr="Diagram&#10;&#10;Description automatically generated with low confidence">
            <a:extLst>
              <a:ext uri="{FF2B5EF4-FFF2-40B4-BE49-F238E27FC236}">
                <a16:creationId xmlns:a16="http://schemas.microsoft.com/office/drawing/2014/main" id="{F0AA8856-CBD9-9170-31D3-E789AC8FE0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926553" y="1415040"/>
            <a:ext cx="545921" cy="545921"/>
          </a:xfrm>
          <a:prstGeom prst="rect">
            <a:avLst/>
          </a:prstGeom>
        </p:spPr>
      </p:pic>
      <p:pic>
        <p:nvPicPr>
          <p:cNvPr id="30" name="Picture 29" descr="Diagram&#10;&#10;Description automatically generated">
            <a:extLst>
              <a:ext uri="{FF2B5EF4-FFF2-40B4-BE49-F238E27FC236}">
                <a16:creationId xmlns:a16="http://schemas.microsoft.com/office/drawing/2014/main" id="{7FD09284-0307-0253-E160-5FB1B77DF8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865973" y="1415041"/>
            <a:ext cx="500655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/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Green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Yellow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Red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Blue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A84C66C8-AEF7-9E65-D809-9BBBD74325A3}"/>
              </a:ext>
            </a:extLst>
          </p:cNvPr>
          <p:cNvGraphicFramePr>
            <a:graphicFrameLocks noGrp="1"/>
          </p:cNvGraphicFramePr>
          <p:nvPr/>
        </p:nvGraphicFramePr>
        <p:xfrm>
          <a:off x="2346541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Green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2" name="Table 4">
            <a:extLst>
              <a:ext uri="{FF2B5EF4-FFF2-40B4-BE49-F238E27FC236}">
                <a16:creationId xmlns:a16="http://schemas.microsoft.com/office/drawing/2014/main" id="{0FB7467F-E8AC-0896-84EB-FD09BEB7BEE1}"/>
              </a:ext>
            </a:extLst>
          </p:cNvPr>
          <p:cNvGraphicFramePr>
            <a:graphicFrameLocks noGrp="1"/>
          </p:cNvGraphicFramePr>
          <p:nvPr/>
        </p:nvGraphicFramePr>
        <p:xfrm>
          <a:off x="4429754" y="2141279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Yellow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E9FF371B-159F-2D24-F33E-A5B5CB62C67E}"/>
              </a:ext>
            </a:extLst>
          </p:cNvPr>
          <p:cNvGraphicFramePr>
            <a:graphicFrameLocks noGrp="1"/>
          </p:cNvGraphicFramePr>
          <p:nvPr/>
        </p:nvGraphicFramePr>
        <p:xfrm>
          <a:off x="6415620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Red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5" name="Table 4">
            <a:extLst>
              <a:ext uri="{FF2B5EF4-FFF2-40B4-BE49-F238E27FC236}">
                <a16:creationId xmlns:a16="http://schemas.microsoft.com/office/drawing/2014/main" id="{64EBD3FC-E85D-C692-E73B-B50C2A86686C}"/>
              </a:ext>
            </a:extLst>
          </p:cNvPr>
          <p:cNvGraphicFramePr>
            <a:graphicFrameLocks noGrp="1"/>
          </p:cNvGraphicFramePr>
          <p:nvPr/>
        </p:nvGraphicFramePr>
        <p:xfrm>
          <a:off x="8476200" y="214930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Blue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71AE15-D087-8D14-DE62-F704602A8104}"/>
              </a:ext>
            </a:extLst>
          </p:cNvPr>
          <p:cNvCxnSpPr>
            <a:cxnSpLocks/>
            <a:stCxn id="3" idx="3"/>
            <a:endCxn id="22" idx="1"/>
          </p:cNvCxnSpPr>
          <p:nvPr/>
        </p:nvCxnSpPr>
        <p:spPr>
          <a:xfrm flipV="1">
            <a:off x="3886061" y="2415599"/>
            <a:ext cx="543693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838C8F8-56D6-9C89-F199-F93CC33765C4}"/>
              </a:ext>
            </a:extLst>
          </p:cNvPr>
          <p:cNvCxnSpPr>
            <a:cxnSpLocks/>
            <a:stCxn id="22" idx="3"/>
            <a:endCxn id="23" idx="1"/>
          </p:cNvCxnSpPr>
          <p:nvPr/>
        </p:nvCxnSpPr>
        <p:spPr>
          <a:xfrm>
            <a:off x="5969274" y="2415599"/>
            <a:ext cx="446346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DBCC66C-24B5-8A49-5CBF-3289A8C76E8A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>
            <a:off x="7955140" y="2422814"/>
            <a:ext cx="521060" cy="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35" name="Table 35">
            <a:extLst>
              <a:ext uri="{FF2B5EF4-FFF2-40B4-BE49-F238E27FC236}">
                <a16:creationId xmlns:a16="http://schemas.microsoft.com/office/drawing/2014/main" id="{E696C597-D1E2-D468-B594-E8D123A5B4D4}"/>
              </a:ext>
            </a:extLst>
          </p:cNvPr>
          <p:cNvGraphicFramePr>
            <a:graphicFrameLocks noGrp="1"/>
          </p:cNvGraphicFramePr>
          <p:nvPr/>
        </p:nvGraphicFramePr>
        <p:xfrm>
          <a:off x="2346541" y="2857298"/>
          <a:ext cx="1537712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37712">
                  <a:extLst>
                    <a:ext uri="{9D8B030D-6E8A-4147-A177-3AD203B41FA5}">
                      <a16:colId xmlns:a16="http://schemas.microsoft.com/office/drawing/2014/main" val="1910134363"/>
                    </a:ext>
                  </a:extLst>
                </a:gridCol>
              </a:tblGrid>
              <a:tr h="29355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Top (Head)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4257339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61F1F83F-5E0B-17CF-0AEB-60BE412425A3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Push Sequence: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994643E-F091-92E2-5D97-EC3D9C09FD0D}"/>
              </a:ext>
            </a:extLst>
          </p:cNvPr>
          <p:cNvSpPr txBox="1"/>
          <p:nvPr/>
        </p:nvSpPr>
        <p:spPr>
          <a:xfrm>
            <a:off x="1063534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(“Blue Shirt”)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FD3AAC9-91D4-A31B-EF97-E1382A8F35A2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(“Red Shirt”)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9C662D0-FF48-CAA7-9F58-0605F5409A28}"/>
              </a:ext>
            </a:extLst>
          </p:cNvPr>
          <p:cNvSpPr txBox="1"/>
          <p:nvPr/>
        </p:nvSpPr>
        <p:spPr>
          <a:xfrm>
            <a:off x="1063532" y="4762915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(“Yellow Shirt”)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4B3D0A2-5011-471F-DE56-064279E34C3D}"/>
              </a:ext>
            </a:extLst>
          </p:cNvPr>
          <p:cNvSpPr txBox="1"/>
          <p:nvPr/>
        </p:nvSpPr>
        <p:spPr>
          <a:xfrm>
            <a:off x="1046809" y="5096358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(“Green Shirt”)</a:t>
            </a:r>
          </a:p>
        </p:txBody>
      </p:sp>
    </p:spTree>
    <p:extLst>
      <p:ext uri="{BB962C8B-B14F-4D97-AF65-F5344CB8AC3E}">
        <p14:creationId xmlns:p14="http://schemas.microsoft.com/office/powerpoint/2010/main" val="398479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Push operation 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899B351-6E86-EC67-EA63-63884EB78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448101" y="5335103"/>
            <a:ext cx="545921" cy="545921"/>
          </a:xfrm>
          <a:prstGeom prst="rect">
            <a:avLst/>
          </a:prstGeom>
        </p:spPr>
      </p:pic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E7805405-62A9-D8B6-F101-E4F92391F4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485466" y="3532910"/>
            <a:ext cx="500655" cy="545921"/>
          </a:xfrm>
          <a:prstGeom prst="rect">
            <a:avLst/>
          </a:prstGeom>
        </p:spPr>
      </p:pic>
      <p:pic>
        <p:nvPicPr>
          <p:cNvPr id="26" name="Picture 25" descr="Diagram&#10;&#10;Description automatically generated with low confidence">
            <a:extLst>
              <a:ext uri="{FF2B5EF4-FFF2-40B4-BE49-F238E27FC236}">
                <a16:creationId xmlns:a16="http://schemas.microsoft.com/office/drawing/2014/main" id="{224C7777-5A04-AE76-6E42-09F1556BA9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10448100" y="4152940"/>
            <a:ext cx="545921" cy="54592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972999" y="1474124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912419" y="1474124"/>
            <a:ext cx="545921" cy="539180"/>
          </a:xfrm>
          <a:prstGeom prst="rect">
            <a:avLst/>
          </a:prstGeom>
        </p:spPr>
      </p:pic>
      <p:pic>
        <p:nvPicPr>
          <p:cNvPr id="29" name="Picture 28" descr="Diagram&#10;&#10;Description automatically generated with low confidence">
            <a:extLst>
              <a:ext uri="{FF2B5EF4-FFF2-40B4-BE49-F238E27FC236}">
                <a16:creationId xmlns:a16="http://schemas.microsoft.com/office/drawing/2014/main" id="{F0AA8856-CBD9-9170-31D3-E789AC8FE0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926553" y="1415040"/>
            <a:ext cx="545921" cy="545921"/>
          </a:xfrm>
          <a:prstGeom prst="rect">
            <a:avLst/>
          </a:prstGeom>
        </p:spPr>
      </p:pic>
      <p:pic>
        <p:nvPicPr>
          <p:cNvPr id="30" name="Picture 29" descr="Diagram&#10;&#10;Description automatically generated">
            <a:extLst>
              <a:ext uri="{FF2B5EF4-FFF2-40B4-BE49-F238E27FC236}">
                <a16:creationId xmlns:a16="http://schemas.microsoft.com/office/drawing/2014/main" id="{7FD09284-0307-0253-E160-5FB1B77DF8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865973" y="1415041"/>
            <a:ext cx="500655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/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A84C66C8-AEF7-9E65-D809-9BBBD74325A3}"/>
              </a:ext>
            </a:extLst>
          </p:cNvPr>
          <p:cNvGraphicFramePr>
            <a:graphicFrameLocks noGrp="1"/>
          </p:cNvGraphicFramePr>
          <p:nvPr/>
        </p:nvGraphicFramePr>
        <p:xfrm>
          <a:off x="2346541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Green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2" name="Table 4">
            <a:extLst>
              <a:ext uri="{FF2B5EF4-FFF2-40B4-BE49-F238E27FC236}">
                <a16:creationId xmlns:a16="http://schemas.microsoft.com/office/drawing/2014/main" id="{0FB7467F-E8AC-0896-84EB-FD09BEB7BEE1}"/>
              </a:ext>
            </a:extLst>
          </p:cNvPr>
          <p:cNvGraphicFramePr>
            <a:graphicFrameLocks noGrp="1"/>
          </p:cNvGraphicFramePr>
          <p:nvPr/>
        </p:nvGraphicFramePr>
        <p:xfrm>
          <a:off x="4429754" y="2141279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Yellow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E9FF371B-159F-2D24-F33E-A5B5CB62C67E}"/>
              </a:ext>
            </a:extLst>
          </p:cNvPr>
          <p:cNvGraphicFramePr>
            <a:graphicFrameLocks noGrp="1"/>
          </p:cNvGraphicFramePr>
          <p:nvPr/>
        </p:nvGraphicFramePr>
        <p:xfrm>
          <a:off x="6415620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Red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5" name="Table 4">
            <a:extLst>
              <a:ext uri="{FF2B5EF4-FFF2-40B4-BE49-F238E27FC236}">
                <a16:creationId xmlns:a16="http://schemas.microsoft.com/office/drawing/2014/main" id="{64EBD3FC-E85D-C692-E73B-B50C2A86686C}"/>
              </a:ext>
            </a:extLst>
          </p:cNvPr>
          <p:cNvGraphicFramePr>
            <a:graphicFrameLocks noGrp="1"/>
          </p:cNvGraphicFramePr>
          <p:nvPr/>
        </p:nvGraphicFramePr>
        <p:xfrm>
          <a:off x="8476200" y="214930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Blue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71AE15-D087-8D14-DE62-F704602A8104}"/>
              </a:ext>
            </a:extLst>
          </p:cNvPr>
          <p:cNvCxnSpPr>
            <a:cxnSpLocks/>
            <a:stCxn id="3" idx="3"/>
            <a:endCxn id="22" idx="1"/>
          </p:cNvCxnSpPr>
          <p:nvPr/>
        </p:nvCxnSpPr>
        <p:spPr>
          <a:xfrm flipV="1">
            <a:off x="3886061" y="2415599"/>
            <a:ext cx="543693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838C8F8-56D6-9C89-F199-F93CC33765C4}"/>
              </a:ext>
            </a:extLst>
          </p:cNvPr>
          <p:cNvCxnSpPr>
            <a:cxnSpLocks/>
            <a:stCxn id="22" idx="3"/>
            <a:endCxn id="23" idx="1"/>
          </p:cNvCxnSpPr>
          <p:nvPr/>
        </p:nvCxnSpPr>
        <p:spPr>
          <a:xfrm>
            <a:off x="5969274" y="2415599"/>
            <a:ext cx="446346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DBCC66C-24B5-8A49-5CBF-3289A8C76E8A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>
            <a:off x="7955140" y="2422814"/>
            <a:ext cx="521060" cy="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35" name="Table 35">
            <a:extLst>
              <a:ext uri="{FF2B5EF4-FFF2-40B4-BE49-F238E27FC236}">
                <a16:creationId xmlns:a16="http://schemas.microsoft.com/office/drawing/2014/main" id="{E696C597-D1E2-D468-B594-E8D123A5B4D4}"/>
              </a:ext>
            </a:extLst>
          </p:cNvPr>
          <p:cNvGraphicFramePr>
            <a:graphicFrameLocks noGrp="1"/>
          </p:cNvGraphicFramePr>
          <p:nvPr/>
        </p:nvGraphicFramePr>
        <p:xfrm>
          <a:off x="2346541" y="2857298"/>
          <a:ext cx="1537712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37712">
                  <a:extLst>
                    <a:ext uri="{9D8B030D-6E8A-4147-A177-3AD203B41FA5}">
                      <a16:colId xmlns:a16="http://schemas.microsoft.com/office/drawing/2014/main" val="1910134363"/>
                    </a:ext>
                  </a:extLst>
                </a:gridCol>
              </a:tblGrid>
              <a:tr h="293550">
                <a:tc>
                  <a:txBody>
                    <a:bodyPr/>
                    <a:lstStyle/>
                    <a:p>
                      <a:pPr algn="ctr"/>
                      <a:r>
                        <a:rPr lang="en-PH" b="1" dirty="0">
                          <a:solidFill>
                            <a:srgbClr val="FF0000"/>
                          </a:solidFill>
                        </a:rPr>
                        <a:t>Head (Top)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4257339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DB2B71EA-984A-0173-F1AB-6F139204170B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Push Sequence: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0706EAB-B0AF-1292-98C4-6097DA53B5DB}"/>
              </a:ext>
            </a:extLst>
          </p:cNvPr>
          <p:cNvSpPr txBox="1"/>
          <p:nvPr/>
        </p:nvSpPr>
        <p:spPr>
          <a:xfrm>
            <a:off x="1063534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(“Blue Shirt”)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9196EF-572E-0204-BF5F-0EC956A29307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(“Red Shirt”)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FE1D50B-4427-CEA8-F6A0-7B5A91CC81CB}"/>
              </a:ext>
            </a:extLst>
          </p:cNvPr>
          <p:cNvSpPr txBox="1"/>
          <p:nvPr/>
        </p:nvSpPr>
        <p:spPr>
          <a:xfrm>
            <a:off x="1063532" y="4762915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(“Yellow Shirt”)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6D9B14-54A7-1146-FE96-DBB28169AC0E}"/>
              </a:ext>
            </a:extLst>
          </p:cNvPr>
          <p:cNvSpPr txBox="1"/>
          <p:nvPr/>
        </p:nvSpPr>
        <p:spPr>
          <a:xfrm>
            <a:off x="1046809" y="5096358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(“Green Shirt”)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034F9C7-5E37-D908-8E3D-FE474A6AF8C4}"/>
              </a:ext>
            </a:extLst>
          </p:cNvPr>
          <p:cNvSpPr txBox="1"/>
          <p:nvPr/>
        </p:nvSpPr>
        <p:spPr>
          <a:xfrm>
            <a:off x="8527521" y="3660138"/>
            <a:ext cx="141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Green Shirt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FCC363A-EDFB-09A1-D35C-BFD5464DD8B3}"/>
              </a:ext>
            </a:extLst>
          </p:cNvPr>
          <p:cNvSpPr txBox="1"/>
          <p:nvPr/>
        </p:nvSpPr>
        <p:spPr>
          <a:xfrm>
            <a:off x="8517354" y="4254972"/>
            <a:ext cx="141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Yellow Shirt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FEBFB3C-FC6A-99E9-5C52-7C3B2A4A98F4}"/>
              </a:ext>
            </a:extLst>
          </p:cNvPr>
          <p:cNvSpPr txBox="1"/>
          <p:nvPr/>
        </p:nvSpPr>
        <p:spPr>
          <a:xfrm>
            <a:off x="8645748" y="478518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Red Shirt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0DD7966-208F-BD20-956B-832E00FB0F74}"/>
              </a:ext>
            </a:extLst>
          </p:cNvPr>
          <p:cNvSpPr txBox="1"/>
          <p:nvPr/>
        </p:nvSpPr>
        <p:spPr>
          <a:xfrm>
            <a:off x="8645748" y="5372786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</p:spTree>
    <p:extLst>
      <p:ext uri="{BB962C8B-B14F-4D97-AF65-F5344CB8AC3E}">
        <p14:creationId xmlns:p14="http://schemas.microsoft.com/office/powerpoint/2010/main" val="2794478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  <p:bldP spid="39" grpId="0"/>
      <p:bldP spid="45" grpId="0"/>
      <p:bldP spid="47" grpId="0"/>
      <p:bldP spid="48" grpId="0"/>
      <p:bldP spid="4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Pop operation 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899B351-6E86-EC67-EA63-63884EB780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0448101" y="5335103"/>
            <a:ext cx="545921" cy="545921"/>
          </a:xfrm>
          <a:prstGeom prst="rect">
            <a:avLst/>
          </a:prstGeom>
        </p:spPr>
      </p:pic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E7805405-62A9-D8B6-F101-E4F92391F4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485466" y="3532910"/>
            <a:ext cx="500655" cy="545921"/>
          </a:xfrm>
          <a:prstGeom prst="rect">
            <a:avLst/>
          </a:prstGeom>
        </p:spPr>
      </p:pic>
      <p:pic>
        <p:nvPicPr>
          <p:cNvPr id="26" name="Picture 25" descr="Diagram&#10;&#10;Description automatically generated with low confidence">
            <a:extLst>
              <a:ext uri="{FF2B5EF4-FFF2-40B4-BE49-F238E27FC236}">
                <a16:creationId xmlns:a16="http://schemas.microsoft.com/office/drawing/2014/main" id="{224C7777-5A04-AE76-6E42-09F1556BA9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10448100" y="4152940"/>
            <a:ext cx="545921" cy="54592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972999" y="1474124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912419" y="1474124"/>
            <a:ext cx="545921" cy="539180"/>
          </a:xfrm>
          <a:prstGeom prst="rect">
            <a:avLst/>
          </a:prstGeom>
        </p:spPr>
      </p:pic>
      <p:pic>
        <p:nvPicPr>
          <p:cNvPr id="29" name="Picture 28" descr="Diagram&#10;&#10;Description automatically generated with low confidence">
            <a:extLst>
              <a:ext uri="{FF2B5EF4-FFF2-40B4-BE49-F238E27FC236}">
                <a16:creationId xmlns:a16="http://schemas.microsoft.com/office/drawing/2014/main" id="{F0AA8856-CBD9-9170-31D3-E789AC8FE0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926553" y="1415040"/>
            <a:ext cx="545921" cy="545921"/>
          </a:xfrm>
          <a:prstGeom prst="rect">
            <a:avLst/>
          </a:prstGeom>
        </p:spPr>
      </p:pic>
      <p:pic>
        <p:nvPicPr>
          <p:cNvPr id="30" name="Picture 29" descr="Diagram&#10;&#10;Description automatically generated">
            <a:extLst>
              <a:ext uri="{FF2B5EF4-FFF2-40B4-BE49-F238E27FC236}">
                <a16:creationId xmlns:a16="http://schemas.microsoft.com/office/drawing/2014/main" id="{7FD09284-0307-0253-E160-5FB1B77DF8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865973" y="1415041"/>
            <a:ext cx="500655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/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A84C66C8-AEF7-9E65-D809-9BBBD74325A3}"/>
              </a:ext>
            </a:extLst>
          </p:cNvPr>
          <p:cNvGraphicFramePr>
            <a:graphicFrameLocks noGrp="1"/>
          </p:cNvGraphicFramePr>
          <p:nvPr/>
        </p:nvGraphicFramePr>
        <p:xfrm>
          <a:off x="2346541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Green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2" name="Table 4">
            <a:extLst>
              <a:ext uri="{FF2B5EF4-FFF2-40B4-BE49-F238E27FC236}">
                <a16:creationId xmlns:a16="http://schemas.microsoft.com/office/drawing/2014/main" id="{0FB7467F-E8AC-0896-84EB-FD09BEB7BEE1}"/>
              </a:ext>
            </a:extLst>
          </p:cNvPr>
          <p:cNvGraphicFramePr>
            <a:graphicFrameLocks noGrp="1"/>
          </p:cNvGraphicFramePr>
          <p:nvPr/>
        </p:nvGraphicFramePr>
        <p:xfrm>
          <a:off x="4429754" y="2141279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Yellow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E9FF371B-159F-2D24-F33E-A5B5CB62C67E}"/>
              </a:ext>
            </a:extLst>
          </p:cNvPr>
          <p:cNvGraphicFramePr>
            <a:graphicFrameLocks noGrp="1"/>
          </p:cNvGraphicFramePr>
          <p:nvPr/>
        </p:nvGraphicFramePr>
        <p:xfrm>
          <a:off x="6415620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Red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5" name="Table 4">
            <a:extLst>
              <a:ext uri="{FF2B5EF4-FFF2-40B4-BE49-F238E27FC236}">
                <a16:creationId xmlns:a16="http://schemas.microsoft.com/office/drawing/2014/main" id="{64EBD3FC-E85D-C692-E73B-B50C2A86686C}"/>
              </a:ext>
            </a:extLst>
          </p:cNvPr>
          <p:cNvGraphicFramePr>
            <a:graphicFrameLocks noGrp="1"/>
          </p:cNvGraphicFramePr>
          <p:nvPr/>
        </p:nvGraphicFramePr>
        <p:xfrm>
          <a:off x="8476200" y="214930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Blue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71AE15-D087-8D14-DE62-F704602A8104}"/>
              </a:ext>
            </a:extLst>
          </p:cNvPr>
          <p:cNvCxnSpPr>
            <a:cxnSpLocks/>
            <a:stCxn id="3" idx="3"/>
            <a:endCxn id="22" idx="1"/>
          </p:cNvCxnSpPr>
          <p:nvPr/>
        </p:nvCxnSpPr>
        <p:spPr>
          <a:xfrm flipV="1">
            <a:off x="3886061" y="2415599"/>
            <a:ext cx="543693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838C8F8-56D6-9C89-F199-F93CC33765C4}"/>
              </a:ext>
            </a:extLst>
          </p:cNvPr>
          <p:cNvCxnSpPr>
            <a:cxnSpLocks/>
            <a:stCxn id="22" idx="3"/>
            <a:endCxn id="23" idx="1"/>
          </p:cNvCxnSpPr>
          <p:nvPr/>
        </p:nvCxnSpPr>
        <p:spPr>
          <a:xfrm>
            <a:off x="5969274" y="2415599"/>
            <a:ext cx="446346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DBCC66C-24B5-8A49-5CBF-3289A8C76E8A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>
            <a:off x="7955140" y="2422814"/>
            <a:ext cx="521060" cy="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034F9C7-5E37-D908-8E3D-FE474A6AF8C4}"/>
              </a:ext>
            </a:extLst>
          </p:cNvPr>
          <p:cNvSpPr txBox="1"/>
          <p:nvPr/>
        </p:nvSpPr>
        <p:spPr>
          <a:xfrm>
            <a:off x="8527521" y="3660138"/>
            <a:ext cx="141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Green Shirt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FCC363A-EDFB-09A1-D35C-BFD5464DD8B3}"/>
              </a:ext>
            </a:extLst>
          </p:cNvPr>
          <p:cNvSpPr txBox="1"/>
          <p:nvPr/>
        </p:nvSpPr>
        <p:spPr>
          <a:xfrm>
            <a:off x="8517354" y="4254972"/>
            <a:ext cx="141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Yellow Shirt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FEBFB3C-FC6A-99E9-5C52-7C3B2A4A98F4}"/>
              </a:ext>
            </a:extLst>
          </p:cNvPr>
          <p:cNvSpPr txBox="1"/>
          <p:nvPr/>
        </p:nvSpPr>
        <p:spPr>
          <a:xfrm>
            <a:off x="8645748" y="478518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Red Shirt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0DD7966-208F-BD20-956B-832E00FB0F74}"/>
              </a:ext>
            </a:extLst>
          </p:cNvPr>
          <p:cNvSpPr txBox="1"/>
          <p:nvPr/>
        </p:nvSpPr>
        <p:spPr>
          <a:xfrm>
            <a:off x="8645748" y="5372786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59AC9BE-6674-2945-3299-93BAB6E78ADF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Pop Sequence: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B37E351-4036-A395-C858-CACAEDBDD772}"/>
              </a:ext>
            </a:extLst>
          </p:cNvPr>
          <p:cNvSpPr txBox="1"/>
          <p:nvPr/>
        </p:nvSpPr>
        <p:spPr>
          <a:xfrm>
            <a:off x="1063532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EFDA5C1-1A72-E63A-6AEF-1CE9C596DE65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41BB8E-2D80-CD09-AD4C-E4517CD1B97A}"/>
              </a:ext>
            </a:extLst>
          </p:cNvPr>
          <p:cNvSpPr txBox="1"/>
          <p:nvPr/>
        </p:nvSpPr>
        <p:spPr>
          <a:xfrm>
            <a:off x="1063532" y="47949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07BF4F-26D5-52BA-6477-DB1CC79F5B23}"/>
              </a:ext>
            </a:extLst>
          </p:cNvPr>
          <p:cNvSpPr txBox="1"/>
          <p:nvPr/>
        </p:nvSpPr>
        <p:spPr>
          <a:xfrm>
            <a:off x="1063532" y="5151337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47757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7" grpId="0"/>
      <p:bldP spid="48" grpId="0"/>
      <p:bldP spid="49" grpId="0"/>
      <p:bldP spid="42" grpId="0"/>
      <p:bldP spid="43" grpId="0"/>
      <p:bldP spid="44" grpId="0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lvl="1"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C53C4E8-57FE-70E8-EBAB-A6A9538BFF35}"/>
              </a:ext>
            </a:extLst>
          </p:cNvPr>
          <p:cNvSpPr txBox="1">
            <a:spLocks/>
          </p:cNvSpPr>
          <p:nvPr/>
        </p:nvSpPr>
        <p:spPr>
          <a:xfrm>
            <a:off x="459203" y="1283707"/>
            <a:ext cx="11273589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latin typeface="Calibri Light (Headings)"/>
              </a:rPr>
              <a:t>What is a Stack?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Stack Operations</a:t>
            </a: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Light (Headings)"/>
            </a:endParaRPr>
          </a:p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Implementations of a Stack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Applications of a Stack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90C1470-FB67-729A-8827-97DBA3339F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4" y="316674"/>
            <a:ext cx="11273589" cy="718459"/>
          </a:xfrm>
        </p:spPr>
        <p:txBody>
          <a:bodyPr>
            <a:noAutofit/>
          </a:bodyPr>
          <a:lstStyle/>
          <a:p>
            <a:pPr algn="l"/>
            <a:r>
              <a:rPr lang="en-PH" sz="5000" b="1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9211725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lvl="1"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C53C4E8-57FE-70E8-EBAB-A6A9538BFF35}"/>
              </a:ext>
            </a:extLst>
          </p:cNvPr>
          <p:cNvSpPr txBox="1">
            <a:spLocks/>
          </p:cNvSpPr>
          <p:nvPr/>
        </p:nvSpPr>
        <p:spPr>
          <a:xfrm>
            <a:off x="459203" y="1283707"/>
            <a:ext cx="11273589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What is a Stack?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Stack Operations</a:t>
            </a:r>
            <a:endParaRPr lang="en-US" sz="2900" b="1" i="0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Calibri Light (Headings)"/>
            </a:endParaRPr>
          </a:p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Implementations of a Stack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latin typeface="Calibri Light (Headings)"/>
              </a:rPr>
              <a:t>Applications of a Stack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</p:txBody>
      </p:sp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837D700E-29C7-DBCC-99DB-C92D51C6EF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61439" y="1518780"/>
            <a:ext cx="597907" cy="597907"/>
          </a:xfrm>
          <a:prstGeom prst="rect">
            <a:avLst/>
          </a:prstGeom>
        </p:spPr>
      </p:pic>
      <p:pic>
        <p:nvPicPr>
          <p:cNvPr id="2" name="Graphic 1" descr="Checkmark with solid fill">
            <a:extLst>
              <a:ext uri="{FF2B5EF4-FFF2-40B4-BE49-F238E27FC236}">
                <a16:creationId xmlns:a16="http://schemas.microsoft.com/office/drawing/2014/main" id="{E215CB75-DBFE-0AB7-7009-038511A93C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61439" y="2253641"/>
            <a:ext cx="597907" cy="597907"/>
          </a:xfrm>
          <a:prstGeom prst="rect">
            <a:avLst/>
          </a:prstGeom>
        </p:spPr>
      </p:pic>
      <p:pic>
        <p:nvPicPr>
          <p:cNvPr id="3" name="Graphic 2" descr="Checkmark with solid fill">
            <a:extLst>
              <a:ext uri="{FF2B5EF4-FFF2-40B4-BE49-F238E27FC236}">
                <a16:creationId xmlns:a16="http://schemas.microsoft.com/office/drawing/2014/main" id="{AC7B9F21-8191-0859-C670-20D75FBB99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72913" y="3026079"/>
            <a:ext cx="597907" cy="59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1171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Applications of a Stack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3000" b="1" dirty="0"/>
              <a:t>Reverse a word </a:t>
            </a:r>
            <a:r>
              <a:rPr lang="en-PH" sz="3000" dirty="0"/>
              <a:t>- Put all the letters in a stack and pop them out. Because of the LIFO order of stack, you will get the letters in reverse order.</a:t>
            </a:r>
          </a:p>
          <a:p>
            <a:pPr algn="l"/>
            <a:endParaRPr lang="en-PH" sz="3000" dirty="0"/>
          </a:p>
          <a:p>
            <a:pPr algn="l"/>
            <a:r>
              <a:rPr lang="en-PH" sz="3000" b="1" dirty="0"/>
              <a:t>In browsers </a:t>
            </a:r>
            <a:r>
              <a:rPr lang="en-PH" sz="3000" dirty="0"/>
              <a:t>- The back button in a browser saves all the URLs you have visited previously in a stack. Each time you visit a new page, it is added on top of the stack. When you press the back button, the current URL is removed from the stack, and the previous URL is accessed.</a:t>
            </a:r>
            <a:endParaRPr lang="en-US" sz="3000" dirty="0"/>
          </a:p>
          <a:p>
            <a:pPr algn="l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42231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is a Stack?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lvl="1"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100" b="0" i="0" dirty="0">
                <a:effectLst/>
              </a:rPr>
              <a:t>A stack is a linear data structure that follows the principle of </a:t>
            </a:r>
            <a:r>
              <a:rPr lang="en-US" sz="3100" b="1" i="0" dirty="0">
                <a:effectLst/>
              </a:rPr>
              <a:t>Last In First Out (LIFO)</a:t>
            </a:r>
            <a:r>
              <a:rPr lang="en-US" sz="3100" b="0" i="0" dirty="0">
                <a:effectLst/>
              </a:rPr>
              <a:t>. This means the last element inserted inside the stack is removed first.</a:t>
            </a:r>
          </a:p>
          <a:p>
            <a:pPr algn="l"/>
            <a:endParaRPr lang="en-US" sz="3100" dirty="0"/>
          </a:p>
          <a:p>
            <a:pPr algn="l"/>
            <a:endParaRPr lang="en-US" sz="3100" dirty="0"/>
          </a:p>
          <a:p>
            <a:pPr algn="l"/>
            <a:endParaRPr lang="en-US" sz="3100" dirty="0"/>
          </a:p>
          <a:p>
            <a:pPr algn="l"/>
            <a:endParaRPr lang="en-US" sz="3100" dirty="0"/>
          </a:p>
          <a:p>
            <a:pPr algn="l"/>
            <a:endParaRPr lang="en-US" sz="3000" dirty="0"/>
          </a:p>
          <a:p>
            <a:pPr algn="l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888350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is a Stack?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64D1184D-3220-0E32-15CF-6A3FB82214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279482" y="2188943"/>
            <a:ext cx="2567592" cy="2453455"/>
          </a:xfrm>
          <a:prstGeom prst="rect">
            <a:avLst/>
          </a:prstGeom>
        </p:spPr>
      </p:pic>
      <p:pic>
        <p:nvPicPr>
          <p:cNvPr id="7" name="Picture 6" descr="Rows of white dishes on shelf in restaurant kitchen">
            <a:extLst>
              <a:ext uri="{FF2B5EF4-FFF2-40B4-BE49-F238E27FC236}">
                <a16:creationId xmlns:a16="http://schemas.microsoft.com/office/drawing/2014/main" id="{92EDF3CD-B22B-969C-65D4-6369143F61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902" y="2175614"/>
            <a:ext cx="2868965" cy="24667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A7E1B1-1945-332C-F900-E953C05873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463096" y="1918811"/>
            <a:ext cx="4297421" cy="30203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47F720-3DEC-50E1-3CBC-A03DCB1B20D7}"/>
              </a:ext>
            </a:extLst>
          </p:cNvPr>
          <p:cNvSpPr txBox="1"/>
          <p:nvPr/>
        </p:nvSpPr>
        <p:spPr>
          <a:xfrm>
            <a:off x="6842760" y="6982265"/>
            <a:ext cx="41252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900">
                <a:hlinkClick r:id="rId8" tooltip="https://www.flickr.com/photos/85546319@N04/10062790545"/>
              </a:rPr>
              <a:t>This Photo</a:t>
            </a:r>
            <a:r>
              <a:rPr lang="en-PH" sz="900"/>
              <a:t> by Unknown Author is licensed under </a:t>
            </a:r>
            <a:r>
              <a:rPr lang="en-PH" sz="900">
                <a:hlinkClick r:id="rId9" tooltip="https://creativecommons.org/licenses/by/3.0/"/>
              </a:rPr>
              <a:t>CC BY</a:t>
            </a:r>
            <a:endParaRPr lang="en-PH" sz="900"/>
          </a:p>
        </p:txBody>
      </p:sp>
    </p:spTree>
    <p:extLst>
      <p:ext uri="{BB962C8B-B14F-4D97-AF65-F5344CB8AC3E}">
        <p14:creationId xmlns:p14="http://schemas.microsoft.com/office/powerpoint/2010/main" val="2957465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Last In First Out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46804F31-BD06-C449-FF59-F211CBE817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09643"/>
            <a:ext cx="6096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85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lvl="1"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C53C4E8-57FE-70E8-EBAB-A6A9538BFF35}"/>
              </a:ext>
            </a:extLst>
          </p:cNvPr>
          <p:cNvSpPr txBox="1">
            <a:spLocks/>
          </p:cNvSpPr>
          <p:nvPr/>
        </p:nvSpPr>
        <p:spPr>
          <a:xfrm>
            <a:off x="459203" y="1283707"/>
            <a:ext cx="11273589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What is a Stack?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latin typeface="Calibri Light (Headings)"/>
              </a:rPr>
              <a:t>Stack Operations</a:t>
            </a:r>
            <a:endParaRPr lang="en-US" sz="2900" b="1" i="0" dirty="0">
              <a:effectLst/>
              <a:latin typeface="Calibri Light (Headings)"/>
            </a:endParaRPr>
          </a:p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Implementations of a Stack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 (Headings)"/>
              </a:rPr>
              <a:t>Applications of a Stack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Light (Headings)"/>
            </a:endParaRPr>
          </a:p>
        </p:txBody>
      </p:sp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837D700E-29C7-DBCC-99DB-C92D51C6EF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61439" y="1518780"/>
            <a:ext cx="597907" cy="59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18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Basic Operations in a Stack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i="0" dirty="0">
                <a:effectLst/>
              </a:rPr>
              <a:t>Push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i="0" dirty="0">
                <a:effectLst/>
              </a:rPr>
              <a:t>Pop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dirty="0"/>
              <a:t>Size</a:t>
            </a:r>
          </a:p>
          <a:p>
            <a:pPr algn="l"/>
            <a:endParaRPr lang="en-US" sz="3000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i="0" dirty="0">
                <a:effectLst/>
              </a:rPr>
              <a:t>Peek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64373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Push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0" i="0" dirty="0">
                <a:effectLst/>
              </a:rPr>
              <a:t>Add an element to the top of a stack</a:t>
            </a: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22106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Pop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Remove</a:t>
            </a:r>
            <a:r>
              <a:rPr lang="en-US" sz="3000" b="0" i="0" dirty="0">
                <a:effectLst/>
              </a:rPr>
              <a:t> an element to the top of a stack</a:t>
            </a: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92278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88BDCA587B344BBA6CB1A93FAE6998" ma:contentTypeVersion="2" ma:contentTypeDescription="Create a new document." ma:contentTypeScope="" ma:versionID="7a8e4b6720badb2566a0cfeddfaf2856">
  <xsd:schema xmlns:xsd="http://www.w3.org/2001/XMLSchema" xmlns:xs="http://www.w3.org/2001/XMLSchema" xmlns:p="http://schemas.microsoft.com/office/2006/metadata/properties" xmlns:ns2="ba111d12-426d-4af0-bcb6-460e36974645" targetNamespace="http://schemas.microsoft.com/office/2006/metadata/properties" ma:root="true" ma:fieldsID="989b05398519136c88ba0a8d54e3c3da" ns2:_="">
    <xsd:import namespace="ba111d12-426d-4af0-bcb6-460e369746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111d12-426d-4af0-bcb6-460e369746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598EE6F-E26B-42BB-A8C4-ECA40997D3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7C6131-C561-4201-AE06-D21CDE528BF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6C2DE78-7F75-46EF-BA1C-8DDDE33EBF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111d12-426d-4af0-bcb6-460e369746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810</TotalTime>
  <Words>1341</Words>
  <Application>Microsoft Office PowerPoint</Application>
  <PresentationFormat>Widescreen</PresentationFormat>
  <Paragraphs>351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Calibri Light (Headings)</vt:lpstr>
      <vt:lpstr>Charter</vt:lpstr>
      <vt:lpstr>Wingdings</vt:lpstr>
      <vt:lpstr>Office Theme</vt:lpstr>
      <vt:lpstr>Stack</vt:lpstr>
      <vt:lpstr>Outline</vt:lpstr>
      <vt:lpstr>What is a Stack?</vt:lpstr>
      <vt:lpstr>What is a Stack?</vt:lpstr>
      <vt:lpstr>Last In First Out</vt:lpstr>
      <vt:lpstr>PowerPoint Presentation</vt:lpstr>
      <vt:lpstr>Basic Operations in a Stack</vt:lpstr>
      <vt:lpstr>Push</vt:lpstr>
      <vt:lpstr>Pop</vt:lpstr>
      <vt:lpstr>Size</vt:lpstr>
      <vt:lpstr>Peek</vt:lpstr>
      <vt:lpstr>PowerPoint Presentation</vt:lpstr>
      <vt:lpstr>Implementation of Stack</vt:lpstr>
      <vt:lpstr>Stack implementation using Lists</vt:lpstr>
      <vt:lpstr>Push operation </vt:lpstr>
      <vt:lpstr>Pop operation</vt:lpstr>
      <vt:lpstr>Stack Implementation using Linked Lists</vt:lpstr>
      <vt:lpstr>Push operation </vt:lpstr>
      <vt:lpstr>Pop operation </vt:lpstr>
      <vt:lpstr>PowerPoint Presentation</vt:lpstr>
      <vt:lpstr>Applications of a Stack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Elizer Jr.</cp:lastModifiedBy>
  <cp:revision>53</cp:revision>
  <dcterms:created xsi:type="dcterms:W3CDTF">2022-05-11T03:47:05Z</dcterms:created>
  <dcterms:modified xsi:type="dcterms:W3CDTF">2023-09-03T09:03:59Z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0x0101007188BDCA587B344BBA6CB1A93FAE6998</vt:lpwstr>
  </property>
</Properties>
</file>

<file path=docProps/thumbnail.jpeg>
</file>